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38"/>
  </p:notesMasterIdLst>
  <p:handoutMasterIdLst>
    <p:handoutMasterId r:id="rId39"/>
  </p:handoutMasterIdLst>
  <p:sldIdLst>
    <p:sldId id="394" r:id="rId4"/>
    <p:sldId id="466" r:id="rId5"/>
    <p:sldId id="500" r:id="rId6"/>
    <p:sldId id="506" r:id="rId7"/>
    <p:sldId id="521" r:id="rId8"/>
    <p:sldId id="522" r:id="rId9"/>
    <p:sldId id="524" r:id="rId10"/>
    <p:sldId id="523" r:id="rId11"/>
    <p:sldId id="501" r:id="rId12"/>
    <p:sldId id="525" r:id="rId13"/>
    <p:sldId id="526" r:id="rId14"/>
    <p:sldId id="507" r:id="rId15"/>
    <p:sldId id="527" r:id="rId16"/>
    <p:sldId id="528" r:id="rId17"/>
    <p:sldId id="529" r:id="rId18"/>
    <p:sldId id="530" r:id="rId19"/>
    <p:sldId id="510" r:id="rId20"/>
    <p:sldId id="531" r:id="rId21"/>
    <p:sldId id="532" r:id="rId22"/>
    <p:sldId id="534" r:id="rId23"/>
    <p:sldId id="536" r:id="rId24"/>
    <p:sldId id="533" r:id="rId25"/>
    <p:sldId id="511" r:id="rId26"/>
    <p:sldId id="538" r:id="rId27"/>
    <p:sldId id="539" r:id="rId28"/>
    <p:sldId id="509" r:id="rId29"/>
    <p:sldId id="537" r:id="rId30"/>
    <p:sldId id="513" r:id="rId31"/>
    <p:sldId id="518" r:id="rId32"/>
    <p:sldId id="505" r:id="rId33"/>
    <p:sldId id="503" r:id="rId34"/>
    <p:sldId id="442" r:id="rId35"/>
    <p:sldId id="352" r:id="rId36"/>
    <p:sldId id="39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Functions, Parameters, Return Value, Arrow Functions (Lambda)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1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76646" y="3589762"/>
            <a:ext cx="18513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JavaScript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390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180" y="4038600"/>
            <a:ext cx="45178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JavaScript (like Python and PHP)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210800" cy="3008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printName(firstName, lastName)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name = 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(lastName !=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 += ' ' + 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console.log(name);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5200"/>
            <a:ext cx="3468601" cy="1044808"/>
          </a:xfrm>
          <a:prstGeom prst="wedgeRoundRectCallout">
            <a:avLst>
              <a:gd name="adj1" fmla="val -89106"/>
              <a:gd name="adj2" fmla="val 158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checks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functions have special array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182238"/>
            <a:ext cx="10668000" cy="38375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console.log("args count: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x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x;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27812" y="3545869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0 [] 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27812" y="4372408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// 2 [5, 3] 8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27812" y="5198947"/>
            <a:ext cx="480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3 [4, 2, 3] 9 </a:t>
            </a:r>
          </a:p>
        </p:txBody>
      </p:sp>
    </p:spTree>
    <p:extLst>
      <p:ext uri="{BB962C8B-B14F-4D97-AF65-F5344CB8AC3E}">
        <p14:creationId xmlns:p14="http://schemas.microsoft.com/office/powerpoint/2010/main" val="6299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9061" y="5427800"/>
            <a:ext cx="10815551" cy="820600"/>
          </a:xfrm>
        </p:spPr>
        <p:txBody>
          <a:bodyPr/>
          <a:lstStyle/>
          <a:p>
            <a:r>
              <a:rPr lang="en-US" dirty="0"/>
              <a:t>Returning Values from a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2" y="1389200"/>
            <a:ext cx="3929367" cy="3306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0" y="2702215"/>
            <a:ext cx="2286198" cy="2359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34" y="1617800"/>
            <a:ext cx="2145978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Return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multiply(a, b)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* 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1612" y="2107287"/>
            <a:ext cx="480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 = multiply(3, 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975629"/>
            <a:ext cx="1051560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console.log("hello");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865812" y="4406516"/>
            <a:ext cx="5486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 = hello();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undefined</a:t>
            </a:r>
          </a:p>
        </p:txBody>
      </p:sp>
    </p:spTree>
    <p:extLst>
      <p:ext uri="{BB962C8B-B14F-4D97-AF65-F5344CB8AC3E}">
        <p14:creationId xmlns:p14="http://schemas.microsoft.com/office/powerpoint/2010/main" val="33150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– Examples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314594" y="1181912"/>
            <a:ext cx="955963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check(a)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&gt; 0)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"positive";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 &lt;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"negative";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1314594" y="3985345"/>
            <a:ext cx="955963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positive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negative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console.log(check(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undefined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856412" y="1678024"/>
            <a:ext cx="3352800" cy="1903376"/>
          </a:xfrm>
          <a:prstGeom prst="wedgeRoundRectCallout">
            <a:avLst>
              <a:gd name="adj1" fmla="val -74167"/>
              <a:gd name="adj2" fmla="val -37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function sometimes return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, sometimes returns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isPalindrome([str])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i=0; i&lt;str.length/2;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(str[i] != str[str.length-i-1])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142203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isPalindrome(["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7679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dayOfWeek(day)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(day 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49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999412" y="2687988"/>
            <a:ext cx="3720606" cy="1503012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JS functions 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20079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6576"/>
            <a:ext cx="8938472" cy="820600"/>
          </a:xfrm>
        </p:spPr>
        <p:txBody>
          <a:bodyPr/>
          <a:lstStyle/>
          <a:p>
            <a:r>
              <a:rPr lang="en-US" dirty="0"/>
              <a:t>Function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5288"/>
            <a:ext cx="8938472" cy="688256"/>
          </a:xfrm>
        </p:spPr>
        <p:txBody>
          <a:bodyPr/>
          <a:lstStyle/>
          <a:p>
            <a:r>
              <a:rPr lang="en-US" dirty="0"/>
              <a:t>Variables Holding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3412" y="1245875"/>
            <a:ext cx="3929367" cy="3306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93" y="1828800"/>
            <a:ext cx="4322805" cy="2950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53112">
            <a:off x="3584051" y="631022"/>
            <a:ext cx="2145978" cy="23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rot="20462312">
            <a:off x="2223585" y="1955335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 </a:t>
            </a:r>
          </a:p>
        </p:txBody>
      </p:sp>
    </p:spTree>
    <p:extLst>
      <p:ext uri="{BB962C8B-B14F-4D97-AF65-F5344CB8AC3E}">
        <p14:creationId xmlns:p14="http://schemas.microsoft.com/office/powerpoint/2010/main" val="267677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0481"/>
            <a:ext cx="11804822" cy="5570355"/>
          </a:xfrm>
        </p:spPr>
        <p:txBody>
          <a:bodyPr/>
          <a:lstStyle/>
          <a:p>
            <a:r>
              <a:rPr lang="en-US" dirty="0"/>
              <a:t>In JS variables can hold functions as their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Holding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925320"/>
            <a:ext cx="102108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x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9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25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function(x) { return 2 * x; 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10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undefined;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TypeError: f is not a function(…)</a:t>
            </a:r>
          </a:p>
        </p:txBody>
      </p:sp>
    </p:spTree>
    <p:extLst>
      <p:ext uri="{BB962C8B-B14F-4D97-AF65-F5344CB8AC3E}">
        <p14:creationId xmlns:p14="http://schemas.microsoft.com/office/powerpoint/2010/main" val="39129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Parameters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954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repeatIt(count,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  <a:tabLst>
                <a:tab pos="3403600" algn="l"/>
              </a:tabLst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function(i)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console.log("**".repeat(i))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starsFunc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repeatIt(3,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70812" y="2570480"/>
            <a:ext cx="1676400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44000" rIns="14400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******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5789612" y="4187241"/>
            <a:ext cx="3088640" cy="1062119"/>
          </a:xfrm>
          <a:prstGeom prst="bentUpArrow">
            <a:avLst>
              <a:gd name="adj1" fmla="val 1543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023156" y="2570480"/>
            <a:ext cx="79565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" name="Arrow: Up 8"/>
          <p:cNvSpPr/>
          <p:nvPr/>
        </p:nvSpPr>
        <p:spPr>
          <a:xfrm>
            <a:off x="10230484" y="4187240"/>
            <a:ext cx="381000" cy="1197559"/>
          </a:xfrm>
          <a:prstGeom prst="upArrow">
            <a:avLst>
              <a:gd name="adj1" fmla="val 39333"/>
              <a:gd name="adj2" fmla="val 6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5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Functions: Declare</a:t>
            </a:r>
            <a:r>
              <a:rPr lang="bg-BG" dirty="0"/>
              <a:t>,</a:t>
            </a:r>
            <a:r>
              <a:rPr lang="en-US" dirty="0"/>
              <a:t> Invoke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Using Parameters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Return Value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Variables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Arrow Functions (Lambda)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Nested Functions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242" y="2100930"/>
            <a:ext cx="1690258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29" y="4343400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calculator that takes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dirty="0"/>
              <a:t>and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</a:t>
            </a:r>
            <a:r>
              <a:rPr lang="en-US" dirty="0"/>
              <a:t> and performs a calculation between them using the operator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Calculator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51888"/>
            <a:ext cx="10668000" cy="3757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calculate([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].map(Number);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+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*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function(a,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{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a / b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Functional </a:t>
            </a:r>
            <a:r>
              <a:rPr lang="en-US"/>
              <a:t>Calculator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6400" y="1180288"/>
            <a:ext cx="10662012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(op)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 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':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849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6400" y="4630051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6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66400" y="5279048"/>
            <a:ext cx="1066201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console.log(calculate(['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4.5</a:t>
            </a:r>
          </a:p>
        </p:txBody>
      </p:sp>
    </p:spTree>
    <p:extLst>
      <p:ext uri="{BB962C8B-B14F-4D97-AF65-F5344CB8AC3E}">
        <p14:creationId xmlns:p14="http://schemas.microsoft.com/office/powerpoint/2010/main" val="9002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5840"/>
            <a:ext cx="11804822" cy="5570355"/>
          </a:xfrm>
        </p:spPr>
        <p:txBody>
          <a:bodyPr/>
          <a:lstStyle/>
          <a:p>
            <a:r>
              <a:rPr lang="en-US" dirty="0"/>
              <a:t>Immediately-invoked function expression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IIFE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IIFE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1699" y="18288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(count)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console.log('+'.repeat(i));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268584" y="182880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++++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9513418" y="263258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31699" y="4267200"/>
            <a:ext cx="8559953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console.log(++x);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268584" y="4277360"/>
            <a:ext cx="123602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513418" y="5081144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495884" y="3563954"/>
            <a:ext cx="2922615" cy="1465246"/>
          </a:xfrm>
          <a:prstGeom prst="wedgeRoundRectCallout">
            <a:avLst>
              <a:gd name="adj1" fmla="val -66618"/>
              <a:gd name="adj2" fmla="val 41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This is called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2800" dirty="0">
                <a:solidFill>
                  <a:srgbClr val="FFFFFF"/>
                </a:solidFill>
              </a:rPr>
              <a:t>" (a state is closed inside)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3426" y="4643984"/>
            <a:ext cx="9583253" cy="820600"/>
          </a:xfrm>
        </p:spPr>
        <p:txBody>
          <a:bodyPr/>
          <a:lstStyle/>
          <a:p>
            <a:r>
              <a:rPr lang="en-US" dirty="0"/>
              <a:t>Arrow Functions is JS (Lambda)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3427" y="5541608"/>
            <a:ext cx="9583252" cy="719034"/>
          </a:xfrm>
        </p:spPr>
        <p:txBody>
          <a:bodyPr/>
          <a:lstStyle/>
          <a:p>
            <a:r>
              <a:rPr lang="en-US" dirty="0"/>
              <a:t>Short Syntax for Anonymous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2526" y="1447800"/>
            <a:ext cx="6133248" cy="2677358"/>
            <a:chOff x="3122526" y="1447800"/>
            <a:chExt cx="6133248" cy="2677358"/>
          </a:xfrm>
        </p:grpSpPr>
        <p:sp>
          <p:nvSpPr>
            <p:cNvPr id="7" name="TextBox 6"/>
            <p:cNvSpPr txBox="1"/>
            <p:nvPr/>
          </p:nvSpPr>
          <p:spPr>
            <a:xfrm>
              <a:off x="3148012" y="147828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tx2">
                        <a:lumMod val="90000"/>
                      </a:schemeClr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22526" y="1447800"/>
              <a:ext cx="610776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6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() =&gt;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39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written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form </a:t>
            </a:r>
            <a:r>
              <a:rPr lang="en-US" dirty="0"/>
              <a:t>using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=&gt;</a:t>
            </a:r>
            <a:r>
              <a:rPr lang="en-US" dirty="0"/>
              <a:t>"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0036" y="1934919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console.log(increment(5));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6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0036" y="3333153"/>
            <a:ext cx="10502176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increment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0036" y="5181600"/>
            <a:ext cx="10502176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console.log(sum(5, 6));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11</a:t>
            </a:r>
          </a:p>
        </p:txBody>
      </p:sp>
      <p:sp>
        <p:nvSpPr>
          <p:cNvPr id="9" name="Arrow: U-Turn 8"/>
          <p:cNvSpPr/>
          <p:nvPr/>
        </p:nvSpPr>
        <p:spPr>
          <a:xfrm rot="5400000">
            <a:off x="6797949" y="2024878"/>
            <a:ext cx="1793325" cy="2133600"/>
          </a:xfrm>
          <a:prstGeom prst="uturnArrow">
            <a:avLst>
              <a:gd name="adj1" fmla="val 11723"/>
              <a:gd name="adj2" fmla="val 15496"/>
              <a:gd name="adj3" fmla="val 17805"/>
              <a:gd name="adj4" fmla="val 35557"/>
              <a:gd name="adj5" fmla="val 72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4055301"/>
            <a:ext cx="3169564" cy="1126296"/>
          </a:xfrm>
          <a:prstGeom prst="wedgeRoundRectCallout">
            <a:avLst>
              <a:gd name="adj1" fmla="val -70925"/>
              <a:gd name="adj2" fmla="val -628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the same as the above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elements</a:t>
            </a:r>
          </a:p>
          <a:p>
            <a:pPr lvl="1"/>
            <a:r>
              <a:rPr lang="en-US" dirty="0"/>
              <a:t>The elements are given as array,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3]</a:t>
            </a:r>
          </a:p>
          <a:p>
            <a:pPr lvl="1"/>
            <a:r>
              <a:rPr lang="en-US" dirty="0"/>
              <a:t>Start by given initial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1"/>
            <a:r>
              <a:rPr lang="en-US" dirty="0"/>
              <a:t>At each iteration apply given aggregate function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Elements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1703" y="3968426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1703" y="4876800"/>
            <a:ext cx="10618842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 =&gt; 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6000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99396" y="4953000"/>
            <a:ext cx="2323288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325102" y="5819398"/>
            <a:ext cx="2711910" cy="657602"/>
          </a:xfrm>
          <a:prstGeom prst="wedgeRoundRectCallout">
            <a:avLst>
              <a:gd name="adj1" fmla="val 32000"/>
              <a:gd name="adj2" fmla="val -107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561012" y="4953000"/>
            <a:ext cx="533400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6311096" y="4953000"/>
            <a:ext cx="2841043" cy="533400"/>
          </a:xfrm>
          <a:prstGeom prst="roundRect">
            <a:avLst/>
          </a:prstGeom>
          <a:solidFill>
            <a:srgbClr val="D2A010">
              <a:alpha val="10196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250214" y="5819395"/>
            <a:ext cx="2102310" cy="657602"/>
          </a:xfrm>
          <a:prstGeom prst="wedgeRoundRectCallout">
            <a:avLst>
              <a:gd name="adj1" fmla="val -22567"/>
              <a:gd name="adj2" fmla="val -10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847012" y="5819395"/>
            <a:ext cx="3200400" cy="657602"/>
          </a:xfrm>
          <a:prstGeom prst="wedgeRoundRectCallout">
            <a:avLst>
              <a:gd name="adj1" fmla="val -42344"/>
              <a:gd name="adj2" fmla="val -1100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Aggregate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7" grpId="0" animBg="1"/>
      <p:bldP spid="12" grpId="0" animBg="1"/>
      <p:bldP spid="13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Using the aggregating function, calculate: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 + 2 + 4  7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inverse</a:t>
            </a:r>
            <a:r>
              <a:rPr lang="en-US" dirty="0"/>
              <a:t> elements (</a:t>
            </a:r>
            <a:r>
              <a:rPr lang="en-US" noProof="1"/>
              <a:t>1/a</a:t>
            </a:r>
            <a:r>
              <a:rPr lang="en-US" baseline="-25000" noProof="1"/>
              <a:t>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[1, 2, 4] </a:t>
            </a:r>
            <a:r>
              <a:rPr lang="en-US" dirty="0">
                <a:sym typeface="Wingdings" panose="05000000000000000000" pitchFamily="2" charset="2"/>
              </a:rPr>
              <a:t> 1/1 + 1/2 +1/4  7/4  3.5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e.g. ['1', '2', '4'] </a:t>
            </a:r>
            <a:r>
              <a:rPr lang="en-US" dirty="0">
                <a:sym typeface="Wingdings" panose="05000000000000000000" pitchFamily="2" charset="2"/>
              </a:rPr>
              <a:t> '1'+'2'+'4'  '124'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Sum / Inverse Sum / Concatenate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982" y="990600"/>
            <a:ext cx="10729630" cy="52502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aggregateElements(input) 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elements = input.map(Number);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+ 1 /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(elements,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(a, b) =&gt; a + 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(arr, initVal,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val = initVal;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i = 0; i &lt; arr.length;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(val, arr[i]);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console.log(val);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613" y="63006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751012" y="5660772"/>
            <a:ext cx="97536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aggregateElements(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60 1.833 102030</a:t>
            </a:r>
          </a:p>
        </p:txBody>
      </p:sp>
    </p:spTree>
    <p:extLst>
      <p:ext uri="{BB962C8B-B14F-4D97-AF65-F5344CB8AC3E}">
        <p14:creationId xmlns:p14="http://schemas.microsoft.com/office/powerpoint/2010/main" val="4216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5317" y="5504000"/>
            <a:ext cx="10072095" cy="8206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pic>
        <p:nvPicPr>
          <p:cNvPr id="1026" name="Picture 2" descr="Резултат с изображение за nes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15" y="1331551"/>
            <a:ext cx="3570061" cy="35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612" y="1682126"/>
            <a:ext cx="3385834" cy="2848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78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006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Functions in JS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200" dirty="0"/>
              <a:t>, i.e. hold other functions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dirty="0"/>
              <a:t>Inner functions have access to variables from their parent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Words Uppercase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7126" y="2209800"/>
            <a:ext cx="10562645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wordsUppercase([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]) {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.toUpperCase();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var words = extractWords();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words = words.filter(w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'');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words.join(', ');</a:t>
            </a:r>
          </a:p>
          <a:p>
            <a:pPr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extractWords()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strUpper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.split(/\W+/);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500" b="1" dirty="0">
              <a:solidFill>
                <a:schemeClr val="tx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7126" y="5149540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wordsUppercase(['</a:t>
            </a:r>
            <a:r>
              <a:rPr lang="en-US" sz="2500" b="1" noProof="1">
                <a:solidFill>
                  <a:srgbClr val="FBEEC9"/>
                </a:solidFill>
                <a:cs typeface="Consolas" pitchFamily="49" charset="0"/>
              </a:rPr>
              <a:t>Hi, how are you?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']);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HI,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HOW,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ARE,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YOU</a:t>
            </a:r>
            <a:r>
              <a:rPr lang="bg-BG" sz="25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"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7126" y="5679667"/>
            <a:ext cx="10562645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extractWords([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noProof="1">
                <a:solidFill>
                  <a:srgbClr val="FBEEC9"/>
                </a:solidFill>
                <a:ea typeface="Consolas"/>
                <a:cs typeface="Consolas"/>
                <a:sym typeface="Consolas"/>
              </a:rPr>
              <a:t>Hello functions</a:t>
            </a:r>
            <a:r>
              <a:rPr lang="en-US" sz="25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']</a:t>
            </a:r>
            <a:r>
              <a:rPr lang="en-US" sz="2500" b="1" noProof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ReferenceError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5414" y="628242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2" name="Arrow: Bent 11"/>
          <p:cNvSpPr/>
          <p:nvPr/>
        </p:nvSpPr>
        <p:spPr>
          <a:xfrm flipH="1">
            <a:off x="7085012" y="2659110"/>
            <a:ext cx="676072" cy="1608090"/>
          </a:xfrm>
          <a:prstGeom prst="bentArrow">
            <a:avLst>
              <a:gd name="adj1" fmla="val 25000"/>
              <a:gd name="adj2" fmla="val 30585"/>
              <a:gd name="adj3" fmla="val 4255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rrow: Curved Right 14"/>
          <p:cNvSpPr/>
          <p:nvPr/>
        </p:nvSpPr>
        <p:spPr>
          <a:xfrm>
            <a:off x="455612" y="3161490"/>
            <a:ext cx="713360" cy="1507786"/>
          </a:xfrm>
          <a:prstGeom prst="curvedRightArrow">
            <a:avLst>
              <a:gd name="adj1" fmla="val 21294"/>
              <a:gd name="adj2" fmla="val 50000"/>
              <a:gd name="adj3" fmla="val 35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#5595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Functions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1036" y="2222089"/>
            <a:ext cx="2102337" cy="176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1483680" y="1968251"/>
            <a:ext cx="1993969" cy="1993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sz="3200" dirty="0"/>
              <a:t>Arrow functions ≈ short function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60412" y="2514600"/>
            <a:ext cx="701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calcSum(a, b)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a + b;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5562600"/>
            <a:ext cx="7010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[10, 20, 30].filter(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=&gt; a &gt; 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and Arrow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JavaScript Functions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34" y="1371600"/>
            <a:ext cx="8804028" cy="3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 txBox="1">
            <a:spLocks/>
          </p:cNvSpPr>
          <p:nvPr/>
        </p:nvSpPr>
        <p:spPr>
          <a:xfrm>
            <a:off x="5526977" y="3977882"/>
            <a:ext cx="1204563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056140" y="3972512"/>
            <a:ext cx="2371928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== named piece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3876958"/>
            <a:ext cx="10256784" cy="18132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613012" y="2565682"/>
            <a:ext cx="2881200" cy="1047592"/>
          </a:xfrm>
          <a:prstGeom prst="wedgeRoundRectCallout">
            <a:avLst>
              <a:gd name="adj1" fmla="val 39329"/>
              <a:gd name="adj2" fmla="val 930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828524" y="2565682"/>
            <a:ext cx="3505200" cy="1047592"/>
          </a:xfrm>
          <a:prstGeom prst="wedgeRoundRectCallout">
            <a:avLst>
              <a:gd name="adj1" fmla="val -42358"/>
              <a:gd name="adj2" fmla="val 93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Function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800" dirty="0">
                <a:solidFill>
                  <a:srgbClr val="FFFFFF"/>
                </a:solidFill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camelCase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63589" y="5690248"/>
            <a:ext cx="10256784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printStars(10);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8990012" y="4260773"/>
            <a:ext cx="2438400" cy="1044808"/>
          </a:xfrm>
          <a:prstGeom prst="wedgeRoundRectCallout">
            <a:avLst>
              <a:gd name="adj1" fmla="val -106359"/>
              <a:gd name="adj2" fmla="val -4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stays at the same line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112696" y="5370783"/>
            <a:ext cx="3237688" cy="661771"/>
          </a:xfrm>
          <a:prstGeom prst="wedgeRoundRectCallout">
            <a:avLst>
              <a:gd name="adj1" fmla="val -65823"/>
              <a:gd name="adj2" fmla="val 48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en-US" sz="2800" dirty="0">
                <a:solidFill>
                  <a:srgbClr val="FFFFFF"/>
                </a:solidFill>
              </a:rPr>
              <a:t> the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1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6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of stars </a:t>
            </a:r>
            <a:r>
              <a:rPr lang="en-US" dirty="0"/>
              <a:t>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933515" y="3095230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Triangle of Stars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70012" y="4573561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624363" y="4111896"/>
            <a:ext cx="80369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100691" y="4747997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681763" y="3777208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5412442" y="395164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392677" y="2514600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647028" y="2514600"/>
            <a:ext cx="78102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2123356" y="2689036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9340908" y="2788447"/>
            <a:ext cx="1173104" cy="26685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8117745" y="3777464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8848424" y="3951900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8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in JS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dirty="0"/>
              <a:t> (function inside a function)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Triangle of Stars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1967138"/>
            <a:ext cx="10256784" cy="39757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printTriangle(n)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console.log("*".repeat(count));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 printStars(i);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i=n-1; i&gt;0; i--) printStars(i);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8413" y="5398084"/>
            <a:ext cx="360196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printTriangle(3);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22" name="Arrow: Bent 21"/>
          <p:cNvSpPr/>
          <p:nvPr/>
        </p:nvSpPr>
        <p:spPr>
          <a:xfrm flipH="1">
            <a:off x="7466012" y="2715640"/>
            <a:ext cx="1371600" cy="1551560"/>
          </a:xfrm>
          <a:prstGeom prst="bentArrow">
            <a:avLst>
              <a:gd name="adj1" fmla="val 12436"/>
              <a:gd name="adj2" fmla="val 14853"/>
              <a:gd name="adj3" fmla="val 20137"/>
              <a:gd name="adj4" fmla="val 30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556" y="4307298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412" y="4810459"/>
            <a:ext cx="30624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 algn="ctr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10205581" y="1966417"/>
            <a:ext cx="1014792" cy="2037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</a:t>
            </a: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r>
              <a:rPr lang="en-US" dirty="0"/>
              <a:t>Functions in JS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</a:t>
            </a:r>
            <a:r>
              <a:rPr lang="en-US" dirty="0"/>
              <a:t>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Function Parameter Values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63589" y="1885544"/>
            <a:ext cx="10256784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console.log("*".repeat(count));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3797876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*****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63589" y="4786878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3589" y="5775880"/>
            <a:ext cx="10256784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printStars(3, 5, 8);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***</a:t>
            </a:r>
          </a:p>
        </p:txBody>
      </p:sp>
    </p:spTree>
    <p:extLst>
      <p:ext uri="{BB962C8B-B14F-4D97-AF65-F5344CB8AC3E}">
        <p14:creationId xmlns:p14="http://schemas.microsoft.com/office/powerpoint/2010/main" val="1371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 of stars 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45300" y="1866088"/>
            <a:ext cx="747101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squareOfStars(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printStars(count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console.log("*"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 *".repeat(count-1));</a:t>
            </a:r>
            <a:endParaRPr lang="en-US" sz="300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i=1; i&lt;=n; 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printStars();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Square of Stars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708364" y="1871877"/>
            <a:ext cx="1375231" cy="1428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456612" y="22490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187291" y="24234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https://judge.softuni.bg/Contests/306</a:t>
            </a:r>
            <a:endParaRPr lang="en-US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9708365" y="3782493"/>
            <a:ext cx="1830844" cy="1881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* * *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8456612" y="4381755"/>
            <a:ext cx="558823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Arrow: Right 20"/>
          <p:cNvSpPr/>
          <p:nvPr/>
        </p:nvSpPr>
        <p:spPr>
          <a:xfrm>
            <a:off x="9187291" y="4556191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1681</TotalTime>
  <Words>1910</Words>
  <Application>Microsoft Office PowerPoint</Application>
  <PresentationFormat>Custom</PresentationFormat>
  <Paragraphs>356</Paragraphs>
  <Slides>34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SoftUni 16x9</vt:lpstr>
      <vt:lpstr>1_SoftUni 16x9</vt:lpstr>
      <vt:lpstr>Functions and Arrow Functions</vt:lpstr>
      <vt:lpstr>Table of Contents</vt:lpstr>
      <vt:lpstr>Have a Question?</vt:lpstr>
      <vt:lpstr>JavaScript Functions Overview</vt:lpstr>
      <vt:lpstr>Functions in JS</vt:lpstr>
      <vt:lpstr>Problem: Triangle of Stars</vt:lpstr>
      <vt:lpstr>Solution: Triangle of Stars</vt:lpstr>
      <vt:lpstr>Default Function Parameter Values</vt:lpstr>
      <vt:lpstr>Problem: Square of Stars</vt:lpstr>
      <vt:lpstr>Function Overloading</vt:lpstr>
      <vt:lpstr>Variable Number of Arguments</vt:lpstr>
      <vt:lpstr>Returning Values from a Function</vt:lpstr>
      <vt:lpstr>Functions Can Return Values</vt:lpstr>
      <vt:lpstr>Returning Values – Examples</vt:lpstr>
      <vt:lpstr>Problem: Symmetry Check (Palindrome)</vt:lpstr>
      <vt:lpstr>Problem: Day of Week</vt:lpstr>
      <vt:lpstr>Function Variables</vt:lpstr>
      <vt:lpstr>Variables Holding Functions</vt:lpstr>
      <vt:lpstr>Functions as Parameters</vt:lpstr>
      <vt:lpstr>Problem: Functional Calculator</vt:lpstr>
      <vt:lpstr>Problem: Functional Calculator (2)</vt:lpstr>
      <vt:lpstr>IIFE</vt:lpstr>
      <vt:lpstr>Arrow Functions is JS (Lambda)</vt:lpstr>
      <vt:lpstr>Arrow Functions</vt:lpstr>
      <vt:lpstr>Problem: Aggregate Elements</vt:lpstr>
      <vt:lpstr>Problem: Sum / Inverse Sum / Concatenate</vt:lpstr>
      <vt:lpstr>Solution: Aggregate Elements</vt:lpstr>
      <vt:lpstr>Nested Functions</vt:lpstr>
      <vt:lpstr>Problem: Words Uppercase</vt:lpstr>
      <vt:lpstr>Practice: Functions in JS</vt:lpstr>
      <vt:lpstr>Summary</vt:lpstr>
      <vt:lpstr>Functions and Arrow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Arrow Functions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Innos</cp:lastModifiedBy>
  <cp:revision>168</cp:revision>
  <dcterms:created xsi:type="dcterms:W3CDTF">2014-01-02T17:00:34Z</dcterms:created>
  <dcterms:modified xsi:type="dcterms:W3CDTF">2016-09-27T08:27:32Z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